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901" r:id="rId8"/>
    <p:sldId id="259" r:id="rId9"/>
    <p:sldId id="902" r:id="rId10"/>
    <p:sldId id="260" r:id="rId11"/>
    <p:sldId id="261" r:id="rId12"/>
    <p:sldId id="262" r:id="rId13"/>
    <p:sldId id="903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E06"/>
    <a:srgbClr val="B13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BB705-675B-4FF9-8128-E717AAB13CFB}" v="108" dt="2024-09-10T17:33:40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96247" autoAdjust="0"/>
  </p:normalViewPr>
  <p:slideViewPr>
    <p:cSldViewPr snapToGrid="0">
      <p:cViewPr varScale="1">
        <p:scale>
          <a:sx n="90" d="100"/>
          <a:sy n="90" d="100"/>
        </p:scale>
        <p:origin x="250" y="3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0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9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6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66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7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5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9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95FDE-0789-4A6F-AD5A-3986FD42180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6B230-4944-401D-A342-97E0D53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1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fi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fi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SpecialDiet@lausd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specialdiet@lausd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11.png"/><Relationship Id="rId10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0828" y="1814684"/>
            <a:ext cx="9144000" cy="1125578"/>
          </a:xfrm>
        </p:spPr>
        <p:txBody>
          <a:bodyPr>
            <a:noAutofit/>
          </a:bodyPr>
          <a:lstStyle/>
          <a:p>
            <a:pPr algn="l"/>
            <a:r>
              <a:rPr lang="en-US" sz="8800" dirty="0">
                <a:latin typeface="Gadugi" panose="020B0502040204020203" pitchFamily="34" charset="0"/>
                <a:ea typeface="Gadugi" panose="020B0502040204020203" pitchFamily="34" charset="0"/>
              </a:rPr>
              <a:t>Special Diets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414179" y="3199759"/>
            <a:ext cx="7550867" cy="3139482"/>
            <a:chOff x="1140141" y="2974692"/>
            <a:chExt cx="8587936" cy="3570672"/>
          </a:xfrm>
        </p:grpSpPr>
        <p:sp>
          <p:nvSpPr>
            <p:cNvPr id="4" name="Oval 3"/>
            <p:cNvSpPr/>
            <p:nvPr/>
          </p:nvSpPr>
          <p:spPr>
            <a:xfrm>
              <a:off x="1140141" y="2974692"/>
              <a:ext cx="1785336" cy="1785336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303498" y="4760028"/>
              <a:ext cx="1785336" cy="1785336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942741" y="2974692"/>
              <a:ext cx="1785336" cy="1785336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09057" y="2974692"/>
              <a:ext cx="1785336" cy="1785336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642645" y="2974692"/>
              <a:ext cx="1785336" cy="1785336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rgbClr val="B136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514616" y="4760028"/>
              <a:ext cx="1785336" cy="1785336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748204" y="4760028"/>
              <a:ext cx="1785336" cy="1785336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0965046" y="304800"/>
            <a:ext cx="1206500" cy="103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082521" y="6339241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9.9.24</a:t>
            </a:r>
          </a:p>
        </p:txBody>
      </p:sp>
      <p:pic>
        <p:nvPicPr>
          <p:cNvPr id="8" name="Picture 7" descr="A blue and orange logo&#10;&#10;Description automatically generated">
            <a:extLst>
              <a:ext uri="{FF2B5EF4-FFF2-40B4-BE49-F238E27FC236}">
                <a16:creationId xmlns:a16="http://schemas.microsoft.com/office/drawing/2014/main" id="{6B679304-C522-248C-E586-3D2F1410A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91" y="421488"/>
            <a:ext cx="4493141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2116183" y="395145"/>
            <a:ext cx="8621486" cy="894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Gadugi" panose="020B0502040204020203" pitchFamily="34" charset="0"/>
                <a:ea typeface="Gadugi" panose="020B0502040204020203" pitchFamily="34" charset="0"/>
              </a:rPr>
              <a:t>Meet Our Nutrition Specialist Team</a:t>
            </a:r>
            <a:endParaRPr lang="en-US" sz="3600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3B513B21-A2BE-4CAD-06F3-7052B291C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16203" r="10312" b="16035"/>
          <a:stretch/>
        </p:blipFill>
        <p:spPr>
          <a:xfrm>
            <a:off x="2548331" y="1662940"/>
            <a:ext cx="6816658" cy="4302120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705392" y="1202780"/>
            <a:ext cx="10502537" cy="574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Special thanks to our team who handle special diet requests.</a:t>
            </a:r>
            <a:endParaRPr lang="en-US" sz="2800" dirty="0">
              <a:latin typeface="+mn-lt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190388" y="6095643"/>
            <a:ext cx="1719273" cy="4408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Kim Nguyen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037945" y="6095643"/>
            <a:ext cx="1769630" cy="4408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Kayley Drain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426064" y="6085112"/>
            <a:ext cx="2314937" cy="4408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Bobbie Diamond 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969196" y="6085113"/>
            <a:ext cx="1324362" cy="4408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Ivy Marx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0633CC-C0F9-C470-51FD-9D17B3AA5C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orange logo&#10;&#10;Description automatically generated">
            <a:extLst>
              <a:ext uri="{FF2B5EF4-FFF2-40B4-BE49-F238E27FC236}">
                <a16:creationId xmlns:a16="http://schemas.microsoft.com/office/drawing/2014/main" id="{49D60277-0BB8-AC72-32E9-E13527F4B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256597" y="2676791"/>
            <a:ext cx="3208544" cy="894821"/>
          </a:xfrm>
        </p:spPr>
        <p:txBody>
          <a:bodyPr>
            <a:no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Thank You!</a:t>
            </a:r>
            <a:endParaRPr lang="en-US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DFCE9E-7403-569E-BF9A-8C36A682EB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orange logo&#10;&#10;Description automatically generated">
            <a:extLst>
              <a:ext uri="{FF2B5EF4-FFF2-40B4-BE49-F238E27FC236}">
                <a16:creationId xmlns:a16="http://schemas.microsoft.com/office/drawing/2014/main" id="{655EDA14-82E5-96C3-2CB7-071BB8DA0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41" y="385420"/>
            <a:ext cx="4493141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0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54031" y="507999"/>
            <a:ext cx="8993529" cy="945621"/>
          </a:xfrm>
        </p:spPr>
        <p:txBody>
          <a:bodyPr>
            <a:no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What Constitutes a Special Diet?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1396" y="1754337"/>
            <a:ext cx="11035506" cy="6650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cs typeface="Arial" panose="020B0604020202020204" pitchFamily="34" charset="0"/>
              </a:rPr>
              <a:t>Special Diets are provided to students with physical or mental impairment.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011101" y="2530395"/>
            <a:ext cx="8580574" cy="286947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Ø"/>
            </a:pPr>
            <a:r>
              <a:rPr lang="en-US" sz="2600" dirty="0">
                <a:ea typeface="Gadugi" panose="020B0502040204020203" pitchFamily="34" charset="0"/>
                <a:cs typeface="Arial" panose="020B0604020202020204" pitchFamily="34" charset="0"/>
              </a:rPr>
              <a:t>A current </a:t>
            </a:r>
            <a:r>
              <a:rPr lang="en-US" sz="2600" b="1" i="1" dirty="0">
                <a:ea typeface="Gadugi" panose="020B0502040204020203" pitchFamily="34" charset="0"/>
                <a:cs typeface="Arial" panose="020B0604020202020204" pitchFamily="34" charset="0"/>
              </a:rPr>
              <a:t>Medical Statement to Request a Special Meals </a:t>
            </a:r>
            <a:r>
              <a:rPr lang="en-US" sz="2600" dirty="0">
                <a:ea typeface="Gadugi" panose="020B0502040204020203" pitchFamily="34" charset="0"/>
                <a:cs typeface="Arial" panose="020B0604020202020204" pitchFamily="34" charset="0"/>
              </a:rPr>
              <a:t>form</a:t>
            </a:r>
            <a:r>
              <a:rPr lang="en-US" sz="2600" i="1" dirty="0"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ea typeface="Gadugi" panose="020B0502040204020203" pitchFamily="34" charset="0"/>
                <a:cs typeface="Arial" panose="020B0604020202020204" pitchFamily="34" charset="0"/>
              </a:rPr>
              <a:t>must be completed and signed by Medical Authority 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Ø"/>
            </a:pPr>
            <a:r>
              <a:rPr lang="en-US" sz="2600" dirty="0">
                <a:ea typeface="Gadugi" panose="020B0502040204020203" pitchFamily="34" charset="0"/>
                <a:cs typeface="Arial" panose="020B0604020202020204" pitchFamily="34" charset="0"/>
              </a:rPr>
              <a:t>This form must be completed in its entirety and returned to school cafeteria.  If the form is not complete, the special diet cannot be processed</a:t>
            </a:r>
          </a:p>
        </p:txBody>
      </p:sp>
      <p:pic>
        <p:nvPicPr>
          <p:cNvPr id="2050" name="Picture 2" descr="Mango Strawberry Banana Smoothie (Easy + Dairy Free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58" b="91165" l="27417" r="80000">
                        <a14:foregroundMark x1="30417" y1="25014" x2="32167" y2="35726"/>
                        <a14:foregroundMark x1="30417" y1="25511" x2="47083" y2="28713"/>
                        <a14:foregroundMark x1="47083" y1="28713" x2="66000" y2="27719"/>
                        <a14:foregroundMark x1="66000" y1="27719" x2="74083" y2="25179"/>
                        <a14:foregroundMark x1="74083" y1="25179" x2="73750" y2="39867"/>
                        <a14:foregroundMark x1="72750" y1="24848" x2="64000" y2="22198"/>
                        <a14:foregroundMark x1="63750" y1="21866" x2="50333" y2="22032"/>
                        <a14:foregroundMark x1="50083" y1="21701" x2="40500" y2="22032"/>
                        <a14:foregroundMark x1="40500" y1="21866" x2="30667" y2="24020"/>
                        <a14:foregroundMark x1="34000" y1="26008" x2="69500" y2="24517"/>
                        <a14:foregroundMark x1="34000" y1="29542" x2="66000" y2="29707"/>
                        <a14:foregroundMark x1="32500" y1="80784" x2="34500" y2="83821"/>
                        <a14:foregroundMark x1="34500" y1="83821" x2="43333" y2="87962"/>
                        <a14:foregroundMark x1="43333" y1="87797" x2="52083" y2="88128"/>
                        <a14:foregroundMark x1="52083" y1="88128" x2="60167" y2="87962"/>
                        <a14:foregroundMark x1="60917" y1="87631" x2="67750" y2="85312"/>
                        <a14:foregroundMark x1="67750" y1="84981" x2="69500" y2="82275"/>
                        <a14:foregroundMark x1="70000" y1="81447" x2="68750" y2="83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20178" r="23438" b="10020"/>
          <a:stretch/>
        </p:blipFill>
        <p:spPr bwMode="auto">
          <a:xfrm>
            <a:off x="9893300" y="2908295"/>
            <a:ext cx="1616927" cy="3501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01B01A-7245-B02A-0882-2FA4E07ED7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orange logo&#10;&#10;Description automatically generated">
            <a:extLst>
              <a:ext uri="{FF2B5EF4-FFF2-40B4-BE49-F238E27FC236}">
                <a16:creationId xmlns:a16="http://schemas.microsoft.com/office/drawing/2014/main" id="{309FAA73-3597-A908-C4A4-38F470DCF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93" y="1701650"/>
            <a:ext cx="10511631" cy="97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FSM follows the “Procedures for Requesting Special Meals” for </a:t>
            </a:r>
            <a:r>
              <a:rPr lang="en-US" b="1" i="1" dirty="0"/>
              <a:t>NEW</a:t>
            </a:r>
            <a:r>
              <a:rPr lang="en-US" dirty="0"/>
              <a:t> special diet requests: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55802" y="2677813"/>
            <a:ext cx="7535698" cy="286947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FSM provides the </a:t>
            </a:r>
            <a:r>
              <a:rPr lang="en-US" sz="2600" b="1" i="1" dirty="0"/>
              <a:t>Medical Statement to Request Special Diets </a:t>
            </a:r>
            <a:r>
              <a:rPr lang="en-US" sz="2600" dirty="0"/>
              <a:t>form to families for completion by the </a:t>
            </a:r>
            <a:r>
              <a:rPr lang="en-US" dirty="0"/>
              <a:t>medical professional </a:t>
            </a:r>
            <a:r>
              <a:rPr lang="en-US" sz="2600" dirty="0"/>
              <a:t>treating the child</a:t>
            </a:r>
            <a:endParaRPr lang="en-US" sz="2600" strike="sngStrike" dirty="0"/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FSM emails the completed form to: </a:t>
            </a:r>
            <a:r>
              <a:rPr lang="en-US" sz="2600" dirty="0">
                <a:hlinkClick r:id="rId2"/>
              </a:rPr>
              <a:t>specialdiet@lausd.net</a:t>
            </a:r>
            <a:r>
              <a:rPr lang="en-US" sz="2600" dirty="0"/>
              <a:t> 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FSM makes substitutions based on the special diet provided by the Nutrition Specialist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106406" y="481044"/>
            <a:ext cx="8993529" cy="894821"/>
          </a:xfrm>
        </p:spPr>
        <p:txBody>
          <a:bodyPr>
            <a:no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First-Time Special Diet Request</a:t>
            </a:r>
            <a:endParaRPr lang="en-US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696" y="2353219"/>
            <a:ext cx="2462793" cy="34493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352337" y="6057899"/>
            <a:ext cx="11468187" cy="523875"/>
          </a:xfrm>
          <a:prstGeom prst="rect">
            <a:avLst/>
          </a:prstGeom>
          <a:solidFill>
            <a:schemeClr val="accent4"/>
          </a:solidFill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dirty="0"/>
              <a:t>Incomplete forms emailed to specialdiet@lausd.net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will be returned to FSM.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EDAB1-18A6-DB67-C3CB-1642E0924D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orange logo&#10;&#10;Description automatically generated">
            <a:extLst>
              <a:ext uri="{FF2B5EF4-FFF2-40B4-BE49-F238E27FC236}">
                <a16:creationId xmlns:a16="http://schemas.microsoft.com/office/drawing/2014/main" id="{19F04C49-D756-94B4-3AA0-5E9F05D2B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90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E74B-76BF-773B-FFC3-5BDCED8C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6" y="534186"/>
            <a:ext cx="9544050" cy="713589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sz="3600" b="1" dirty="0">
                <a:latin typeface="Gadugi" panose="020B0502040204020203" pitchFamily="34" charset="0"/>
                <a:ea typeface="Gadugi" panose="020B0502040204020203" pitchFamily="34" charset="0"/>
              </a:rPr>
              <a:t>Renewing Last Year’s Special Diet Request</a:t>
            </a:r>
            <a:endParaRPr lang="en-US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8E0C-E9D6-7EF5-E8B8-9E5032BE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49" y="1636814"/>
            <a:ext cx="10444994" cy="906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Special Diets do not automatically carry over to the next school year. Parents must renew the special diet request every school year.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8F8E0C-E9D6-7EF5-E8B8-9E5032BE7A51}"/>
              </a:ext>
            </a:extLst>
          </p:cNvPr>
          <p:cNvSpPr txBox="1">
            <a:spLocks/>
          </p:cNvSpPr>
          <p:nvPr/>
        </p:nvSpPr>
        <p:spPr>
          <a:xfrm>
            <a:off x="904874" y="2543176"/>
            <a:ext cx="7419976" cy="3097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If there are </a:t>
            </a:r>
            <a:r>
              <a:rPr lang="en-US" b="1" i="1" dirty="0"/>
              <a:t>no changes </a:t>
            </a:r>
            <a:r>
              <a:rPr lang="en-US" dirty="0"/>
              <a:t>to the student’s special diet from last year, then the parent can renew by signing and dating the bottom of the special diet form filed in the cafeteria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If there </a:t>
            </a:r>
            <a:r>
              <a:rPr lang="en-US" b="1" i="1" dirty="0"/>
              <a:t>are</a:t>
            </a:r>
            <a:r>
              <a:rPr lang="en-US" dirty="0"/>
              <a:t> changes to the student’s special diet from last year, then parent must submit a new Special Diet Form</a:t>
            </a:r>
          </a:p>
        </p:txBody>
      </p:sp>
      <p:pic>
        <p:nvPicPr>
          <p:cNvPr id="1026" name="Picture 2" descr="LA Unified gets school lunch makeover in test of locally sourced meals |  89.3 KPC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0" r="29950"/>
          <a:stretch/>
        </p:blipFill>
        <p:spPr bwMode="auto">
          <a:xfrm>
            <a:off x="8496300" y="2671901"/>
            <a:ext cx="3267075" cy="3835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2043D9-15C5-6952-3529-FF0376DF75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39947" y="256899"/>
            <a:ext cx="970047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orange logo&#10;&#10;Description automatically generated">
            <a:extLst>
              <a:ext uri="{FF2B5EF4-FFF2-40B4-BE49-F238E27FC236}">
                <a16:creationId xmlns:a16="http://schemas.microsoft.com/office/drawing/2014/main" id="{1D590AFF-75C6-D330-C313-399450916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2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57700" y="1701650"/>
            <a:ext cx="7289800" cy="97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discontinue a special diet for a child who is currently receiving special meals: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902597" y="2699667"/>
            <a:ext cx="5483690" cy="286947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Parent/guardian must complete the </a:t>
            </a:r>
            <a:r>
              <a:rPr lang="en-US" sz="2600" b="1" i="1" dirty="0"/>
              <a:t>Parent/Guardian Statement to Discontinue a Special Diet </a:t>
            </a:r>
            <a:r>
              <a:rPr lang="en-US" sz="2600" dirty="0"/>
              <a:t>form</a:t>
            </a:r>
            <a:endParaRPr lang="en-US" sz="1400" dirty="0"/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FSM must send completed form to </a:t>
            </a:r>
            <a:r>
              <a:rPr lang="en-US" sz="2600" dirty="0">
                <a:hlinkClick r:id="rId2"/>
              </a:rPr>
              <a:t>specialdiet@lausd.net</a:t>
            </a:r>
            <a:endParaRPr lang="en-US" sz="2600" strike="sngStrike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154031" y="473074"/>
            <a:ext cx="8993529" cy="894821"/>
          </a:xfrm>
        </p:spPr>
        <p:txBody>
          <a:bodyPr>
            <a:no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Discontinuing Special Meals</a:t>
            </a:r>
            <a:endParaRPr lang="en-US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30" y="1701650"/>
            <a:ext cx="3306969" cy="45248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9C52BF-236C-DAF6-A226-536EF755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orange logo&#10;&#10;Description automatically generated">
            <a:extLst>
              <a:ext uri="{FF2B5EF4-FFF2-40B4-BE49-F238E27FC236}">
                <a16:creationId xmlns:a16="http://schemas.microsoft.com/office/drawing/2014/main" id="{92DFEBDD-26C3-8EB8-C636-A3860523B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7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F5CF-32C8-4405-18CF-2A1DEB91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212725"/>
            <a:ext cx="9782175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Gadugi" panose="020B0502040204020203" pitchFamily="34" charset="0"/>
                <a:ea typeface="Gadugi" panose="020B0502040204020203" pitchFamily="34" charset="0"/>
              </a:rPr>
              <a:t>Importance of Following </a:t>
            </a:r>
            <a:br>
              <a:rPr lang="en-US" sz="40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4000" b="1" dirty="0">
                <a:latin typeface="Gadugi" panose="020B0502040204020203" pitchFamily="34" charset="0"/>
                <a:ea typeface="Gadugi" panose="020B0502040204020203" pitchFamily="34" charset="0"/>
              </a:rPr>
              <a:t>Special Diet Guidelines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9F894-00F8-F8C4-37D5-339BB0AFE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759074"/>
            <a:ext cx="8315325" cy="3232151"/>
          </a:xfrm>
        </p:spPr>
        <p:txBody>
          <a:bodyPr>
            <a:normAutofit fontScale="92500"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Some food allergies can have very serious consequences such as anaphylaxis. Results can be fatal!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Make sure every worker knows which students receive special diets and where the guidelines for these students are located so they can refer to them if needed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If a special diet meal is prepared for a student, make sure it is labeled properly, and staff know where the meal is located when time to serve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E9F894-00F8-F8C4-37D5-339BB0AFE604}"/>
              </a:ext>
            </a:extLst>
          </p:cNvPr>
          <p:cNvSpPr txBox="1">
            <a:spLocks/>
          </p:cNvSpPr>
          <p:nvPr/>
        </p:nvSpPr>
        <p:spPr>
          <a:xfrm>
            <a:off x="561975" y="1784349"/>
            <a:ext cx="10515600" cy="1174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Make sure staff follow special diet guidelines provided by the Nutrition Specialist and never assume or guess what is allowed for a student.</a:t>
            </a:r>
          </a:p>
        </p:txBody>
      </p:sp>
      <p:pic>
        <p:nvPicPr>
          <p:cNvPr id="2050" name="Picture 2" descr="LAFD AMBULANCE AND LAPD COLLIDE | Firefighter Close Calls | Firefighter  Close Calls is the home of the Secret List. The worlds most visited website  focused exclusively on firefighter surviv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3" b="98526" l="875" r="99875">
                        <a14:foregroundMark x1="1875" y1="70526" x2="2000" y2="75579"/>
                        <a14:foregroundMark x1="2000" y1="75579" x2="4250" y2="76842"/>
                        <a14:foregroundMark x1="17875" y1="37053" x2="17875" y2="43579"/>
                        <a14:foregroundMark x1="18375" y1="37895" x2="48000" y2="34316"/>
                        <a14:foregroundMark x1="30250" y1="14105" x2="30000" y2="24632"/>
                        <a14:backgroundMark x1="1750" y1="76842" x2="1125" y2="63368"/>
                        <a14:backgroundMark x1="4500" y1="49263" x2="16500" y2="41684"/>
                        <a14:backgroundMark x1="16500" y1="41684" x2="18125" y2="30316"/>
                        <a14:backgroundMark x1="19625" y1="36000" x2="27250" y2="21263"/>
                        <a14:backgroundMark x1="27250" y1="21263" x2="28375" y2="20211"/>
                        <a14:backgroundMark x1="28375" y1="20211" x2="28250" y2="1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786" y="4762500"/>
            <a:ext cx="322446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THER DANGER SIGN Logo Vector (.AI)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2827338"/>
            <a:ext cx="2033219" cy="17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177EDE-A541-CD4E-AF0A-F6078F7380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orange logo&#10;&#10;Description automatically generated">
            <a:extLst>
              <a:ext uri="{FF2B5EF4-FFF2-40B4-BE49-F238E27FC236}">
                <a16:creationId xmlns:a16="http://schemas.microsoft.com/office/drawing/2014/main" id="{4CF52144-2277-0938-14E8-D5FB0025B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154031" y="558799"/>
            <a:ext cx="8993529" cy="894821"/>
          </a:xfrm>
        </p:spPr>
        <p:txBody>
          <a:bodyPr>
            <a:no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Personal Preferences </a:t>
            </a:r>
            <a:endParaRPr lang="en-US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4861" y="2468782"/>
            <a:ext cx="1609645" cy="1648093"/>
            <a:chOff x="6934711" y="2864384"/>
            <a:chExt cx="2675121" cy="2700258"/>
          </a:xfrm>
        </p:grpSpPr>
        <p:sp>
          <p:nvSpPr>
            <p:cNvPr id="3" name="Oval 2"/>
            <p:cNvSpPr/>
            <p:nvPr/>
          </p:nvSpPr>
          <p:spPr>
            <a:xfrm>
              <a:off x="7048500" y="3033413"/>
              <a:ext cx="2362200" cy="2362200"/>
            </a:xfrm>
            <a:prstGeom prst="ellipse">
              <a:avLst/>
            </a:prstGeom>
            <a:solidFill>
              <a:srgbClr val="045E06"/>
            </a:solidFill>
            <a:ln>
              <a:solidFill>
                <a:srgbClr val="045E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 descr="Halal Images – Browse 46,398 Stock Photos, Vectors, and Video | Adobe Stock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278" b="84167" l="15833" r="84167">
                          <a14:foregroundMark x1="38889" y1="34167" x2="39722" y2="54167"/>
                          <a14:foregroundMark x1="40556" y1="38611" x2="45278" y2="43889"/>
                          <a14:foregroundMark x1="53056" y1="39444" x2="46944" y2="54167"/>
                          <a14:foregroundMark x1="53889" y1="41944" x2="57778" y2="53056"/>
                          <a14:foregroundMark x1="57778" y1="53333" x2="70000" y2="50556"/>
                          <a14:foregroundMark x1="70833" y1="50000" x2="60278" y2="46667"/>
                          <a14:foregroundMark x1="61944" y1="66389" x2="33056" y2="66389"/>
                          <a14:foregroundMark x1="24167" y1="50833" x2="35833" y2="55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2" t="15282" r="15458" b="15356"/>
            <a:stretch/>
          </p:blipFill>
          <p:spPr bwMode="auto">
            <a:xfrm>
              <a:off x="6934711" y="2864384"/>
              <a:ext cx="2675121" cy="2700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What it Means to be Kosher Certified and How to Do So - The RangeMe Blo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6804" r="19549" b="29904"/>
          <a:stretch/>
        </p:blipFill>
        <p:spPr bwMode="auto">
          <a:xfrm>
            <a:off x="6031291" y="4109884"/>
            <a:ext cx="1769418" cy="12108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126" y="2539792"/>
            <a:ext cx="2181110" cy="1353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77" b="93077" l="3231" r="97000">
                        <a14:foregroundMark x1="35769" y1="13077" x2="48000" y2="11000"/>
                        <a14:foregroundMark x1="50077" y1="9846" x2="62538" y2="12615"/>
                        <a14:foregroundMark x1="63846" y1="13231" x2="75538" y2="26308"/>
                        <a14:foregroundMark x1="69385" y1="19308" x2="42923" y2="31538"/>
                        <a14:foregroundMark x1="30231" y1="18846" x2="26462" y2="42462"/>
                        <a14:foregroundMark x1="27077" y1="30692" x2="47308" y2="27308"/>
                        <a14:foregroundMark x1="37385" y1="25846" x2="39308" y2="44308"/>
                        <a14:foregroundMark x1="17308" y1="28308" x2="11615" y2="40000"/>
                        <a14:foregroundMark x1="11615" y1="39692" x2="11923" y2="55385"/>
                        <a14:foregroundMark x1="9923" y1="49692" x2="8308" y2="57462"/>
                        <a14:foregroundMark x1="11923" y1="50154" x2="23692" y2="47077"/>
                        <a14:foregroundMark x1="18308" y1="44077" x2="20385" y2="65846"/>
                        <a14:foregroundMark x1="14538" y1="52923" x2="15538" y2="68769"/>
                        <a14:foregroundMark x1="13385" y1="58615" x2="46000" y2="55385"/>
                        <a14:foregroundMark x1="27615" y1="62692" x2="55462" y2="59769"/>
                        <a14:foregroundMark x1="49308" y1="58615" x2="71154" y2="50769"/>
                        <a14:foregroundMark x1="46231" y1="51462" x2="80308" y2="41308"/>
                        <a14:foregroundMark x1="77077" y1="39692" x2="75769" y2="61615"/>
                        <a14:foregroundMark x1="83077" y1="39385" x2="83615" y2="54077"/>
                        <a14:foregroundMark x1="86000" y1="38692" x2="89154" y2="53231"/>
                        <a14:foregroundMark x1="74615" y1="18846" x2="83538" y2="28615"/>
                        <a14:foregroundMark x1="83538" y1="27923" x2="86846" y2="36462"/>
                        <a14:foregroundMark x1="88846" y1="56538" x2="88000" y2="64308"/>
                        <a14:foregroundMark x1="87308" y1="65000" x2="82923" y2="73692"/>
                      </a14:backgroundRemoval>
                    </a14:imgEffect>
                  </a14:imgLayer>
                </a14:imgProps>
              </a:ext>
            </a:extLst>
          </a:blip>
          <a:srcRect l="3201" t="6810" r="3406" b="7361"/>
          <a:stretch/>
        </p:blipFill>
        <p:spPr>
          <a:xfrm>
            <a:off x="9886908" y="3653789"/>
            <a:ext cx="1598817" cy="1469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59" b="99223" l="16645" r="83097">
                        <a14:foregroundMark x1="40516" y1="6602" x2="33161" y2="13204"/>
                        <a14:foregroundMark x1="32000" y1="14563" x2="27097" y2="23107"/>
                        <a14:foregroundMark x1="32387" y1="24854" x2="61161" y2="28544"/>
                        <a14:foregroundMark x1="68903" y1="31845" x2="38581" y2="40000"/>
                        <a14:foregroundMark x1="42581" y1="8155" x2="58581" y2="7767"/>
                        <a14:foregroundMark x1="58839" y1="8155" x2="75484" y2="29903"/>
                        <a14:foregroundMark x1="72129" y1="23495" x2="76258" y2="49903"/>
                        <a14:foregroundMark x1="76645" y1="42913" x2="77161" y2="62524"/>
                        <a14:foregroundMark x1="77677" y1="58835" x2="71097" y2="79029"/>
                        <a14:foregroundMark x1="70452" y1="78641" x2="61032" y2="92233"/>
                        <a14:foregroundMark x1="61806" y1="90485" x2="50323" y2="92427"/>
                        <a14:foregroundMark x1="50065" y1="93592" x2="39871" y2="91262"/>
                        <a14:foregroundMark x1="41161" y1="91650" x2="29935" y2="79029"/>
                        <a14:foregroundMark x1="29806" y1="80194" x2="21419" y2="62913"/>
                        <a14:foregroundMark x1="22323" y1="65049" x2="20903" y2="45049"/>
                        <a14:foregroundMark x1="21032" y1="53786" x2="28387" y2="26990"/>
                        <a14:foregroundMark x1="26323" y1="33204" x2="39742" y2="11456"/>
                        <a14:foregroundMark x1="36516" y1="12621" x2="49161" y2="7767"/>
                        <a14:foregroundMark x1="43742" y1="8932" x2="66323" y2="20777"/>
                        <a14:foregroundMark x1="64516" y1="18641" x2="43613" y2="20777"/>
                        <a14:foregroundMark x1="39226" y1="25437" x2="63871" y2="30874"/>
                        <a14:foregroundMark x1="66194" y1="31845" x2="32387" y2="36893"/>
                        <a14:foregroundMark x1="28129" y1="36893" x2="56387" y2="39806"/>
                        <a14:foregroundMark x1="65935" y1="40000" x2="44000" y2="44660"/>
                        <a14:foregroundMark x1="45677" y1="24078" x2="49419" y2="52621"/>
                        <a14:foregroundMark x1="63097" y1="31845" x2="72000" y2="52039"/>
                        <a14:foregroundMark x1="70581" y1="39029" x2="40516" y2="44272"/>
                        <a14:foregroundMark x1="48129" y1="40777" x2="29935" y2="43301"/>
                        <a14:foregroundMark x1="27355" y1="41748" x2="49677" y2="46796"/>
                        <a14:foregroundMark x1="47355" y1="45631" x2="65419" y2="44660"/>
                        <a14:foregroundMark x1="66710" y1="38641" x2="55871" y2="49903"/>
                        <a14:foregroundMark x1="32129" y1="57282" x2="51355" y2="56311"/>
                        <a14:foregroundMark x1="47742" y1="61748" x2="32129" y2="62718"/>
                        <a14:foregroundMark x1="27742" y1="63689" x2="46710" y2="67184"/>
                        <a14:foregroundMark x1="62581" y1="56699" x2="48000" y2="66602"/>
                        <a14:foregroundMark x1="50710" y1="61942" x2="66323" y2="61359"/>
                        <a14:foregroundMark x1="69935" y1="54951" x2="67484" y2="70874"/>
                        <a14:foregroundMark x1="70065" y1="58835" x2="70581" y2="70291"/>
                      </a14:backgroundRemoval>
                    </a14:imgEffect>
                  </a14:imgLayer>
                </a14:imgProps>
              </a:ext>
            </a:extLst>
          </a:blip>
          <a:srcRect l="15871" r="15923"/>
          <a:stretch/>
        </p:blipFill>
        <p:spPr>
          <a:xfrm>
            <a:off x="2154031" y="3933433"/>
            <a:ext cx="1524362" cy="1485121"/>
          </a:xfrm>
          <a:prstGeom prst="rect">
            <a:avLst/>
          </a:prstGeom>
        </p:spPr>
      </p:pic>
      <p:pic>
        <p:nvPicPr>
          <p:cNvPr id="1026" name="Picture 2" descr="Grass-fed dairy — the original plant-based milk | 2018-03-20 | Food  Business New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944" r="1843" b="3576"/>
          <a:stretch/>
        </p:blipFill>
        <p:spPr bwMode="auto">
          <a:xfrm>
            <a:off x="7655736" y="2247616"/>
            <a:ext cx="1571258" cy="15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613569" y="1581577"/>
            <a:ext cx="9803606" cy="97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LAUSD does not accommodate special diets based on personal preferences or religious convictions.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412599" y="5572020"/>
            <a:ext cx="11006802" cy="269653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600" dirty="0"/>
              <a:t>Students can request vegetarian meals. Special Diet form not needed.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199327-BF7D-C243-FB7E-8CB10B17A9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orange logo&#10;&#10;Description automatically generated">
            <a:extLst>
              <a:ext uri="{FF2B5EF4-FFF2-40B4-BE49-F238E27FC236}">
                <a16:creationId xmlns:a16="http://schemas.microsoft.com/office/drawing/2014/main" id="{9DCE55B5-469B-8571-8421-7EB09DA494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0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94" y="1701650"/>
            <a:ext cx="11035506" cy="1308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Parents/Guardians may request soy milk for their child as a substitute for fluid milk due to medical or other special dietary needs.   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313448" y="2714625"/>
            <a:ext cx="7145126" cy="275272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The </a:t>
            </a:r>
            <a:r>
              <a:rPr lang="en-US" sz="2600" b="1" i="1" dirty="0"/>
              <a:t>Parent/Guardian Request to Substitute Soy Milk for Fluid Milk </a:t>
            </a:r>
            <a:r>
              <a:rPr lang="en-US" sz="2600" dirty="0"/>
              <a:t>form must be completed and given to the Food Service Manager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A medical authority signature is not required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Lactose-Free milk can be provided to students if requested. No form required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154031" y="558799"/>
            <a:ext cx="8993529" cy="894821"/>
          </a:xfrm>
        </p:spPr>
        <p:txBody>
          <a:bodyPr>
            <a:no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Fluid Milk Substitutions</a:t>
            </a:r>
            <a:endParaRPr lang="en-US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44" y="2695575"/>
            <a:ext cx="2890854" cy="378142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4313448" y="5399237"/>
            <a:ext cx="7497552" cy="8872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dirty="0"/>
              <a:t>Students requesting almond or rice milk need a completed </a:t>
            </a:r>
            <a:r>
              <a:rPr lang="en-US" sz="2400" b="1" i="1" dirty="0"/>
              <a:t>Medical Statement to Request Special Meals </a:t>
            </a:r>
            <a:r>
              <a:rPr lang="en-US" sz="2400" dirty="0"/>
              <a:t>form.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ADEBC-374D-D0CA-7525-48B6B12830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orange logo&#10;&#10;Description automatically generated">
            <a:extLst>
              <a:ext uri="{FF2B5EF4-FFF2-40B4-BE49-F238E27FC236}">
                <a16:creationId xmlns:a16="http://schemas.microsoft.com/office/drawing/2014/main" id="{78FB569A-3056-4BEA-A286-6472E821E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93" y="1701650"/>
            <a:ext cx="11340307" cy="97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students that require a modified texture special diet, there are guidelines posted on Café LA website.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999692" y="2677813"/>
            <a:ext cx="5651103" cy="286947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600" dirty="0"/>
              <a:t>Go to: Menu &gt; Special Diets &gt; </a:t>
            </a:r>
            <a:r>
              <a:rPr lang="en-US" sz="2600" b="1" i="1" dirty="0"/>
              <a:t>Pureed Diet Preparation Guidelines 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260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154031" y="558799"/>
            <a:ext cx="8993529" cy="894821"/>
          </a:xfrm>
        </p:spPr>
        <p:txBody>
          <a:bodyPr>
            <a:noAutofit/>
          </a:bodyPr>
          <a:lstStyle/>
          <a:p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Modified Texture</a:t>
            </a:r>
            <a:endParaRPr lang="en-US" b="1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61690" y="3653976"/>
            <a:ext cx="4737462" cy="2920032"/>
            <a:chOff x="6625683" y="2336966"/>
            <a:chExt cx="7190170" cy="43307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4108"/>
            <a:stretch/>
          </p:blipFill>
          <p:spPr>
            <a:xfrm>
              <a:off x="6625683" y="2336966"/>
              <a:ext cx="2754666" cy="3864225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0463" y="2598357"/>
              <a:ext cx="2854428" cy="3864225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7496" y="2803495"/>
              <a:ext cx="2938357" cy="3864225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2" name="Picture 4" descr="Kitchen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7" b="96556" l="25667" r="74556">
                        <a14:foregroundMark x1="31000" y1="9222" x2="31556" y2="12000"/>
                        <a14:foregroundMark x1="31556" y1="12000" x2="33667" y2="13000"/>
                        <a14:foregroundMark x1="33667" y1="13000" x2="34333" y2="16556"/>
                        <a14:foregroundMark x1="34333" y1="16556" x2="36889" y2="48000"/>
                        <a14:foregroundMark x1="36667" y1="47778" x2="34889" y2="62222"/>
                        <a14:foregroundMark x1="34889" y1="62222" x2="30667" y2="75000"/>
                        <a14:foregroundMark x1="30667" y1="75000" x2="31889" y2="88778"/>
                        <a14:foregroundMark x1="62222" y1="10667" x2="61556" y2="17000"/>
                        <a14:foregroundMark x1="61556" y1="16556" x2="65333" y2="17111"/>
                        <a14:foregroundMark x1="65333" y1="17111" x2="69444" y2="20333"/>
                        <a14:foregroundMark x1="69444" y1="20222" x2="69778" y2="38222"/>
                        <a14:foregroundMark x1="69778" y1="38111" x2="58556" y2="44556"/>
                        <a14:foregroundMark x1="58444" y1="44556" x2="56778" y2="49889"/>
                        <a14:foregroundMark x1="61556" y1="16556" x2="58444" y2="48333"/>
                        <a14:foregroundMark x1="58222" y1="15778" x2="54333" y2="44556"/>
                        <a14:foregroundMark x1="51667" y1="16667" x2="49000" y2="47556"/>
                        <a14:foregroundMark x1="48000" y1="17444" x2="47111" y2="42778"/>
                        <a14:backgroundMark x1="62333" y1="22000" x2="61111" y2="38111"/>
                        <a14:backgroundMark x1="61111" y1="37778" x2="65444" y2="34444"/>
                        <a14:backgroundMark x1="66444" y1="33889" x2="66222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26" y="2280796"/>
            <a:ext cx="4118853" cy="41188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sh Bunch of Bananas - Shop Fruit at H-E-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56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8451" y="4378509"/>
            <a:ext cx="1880940" cy="1880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6 Pack) Mott's No Sugar Added Applesauce Cups, 3.9 oz - Walmart.co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467" b="86233" l="12100" r="57500">
                        <a14:foregroundMark x1="13933" y1="58400" x2="17067" y2="62067"/>
                        <a14:foregroundMark x1="17233" y1="62367" x2="37933" y2="65367"/>
                        <a14:foregroundMark x1="38100" y1="65367" x2="51367" y2="61733"/>
                        <a14:foregroundMark x1="51700" y1="61567" x2="55667" y2="56567"/>
                        <a14:foregroundMark x1="38600" y1="51933" x2="26000" y2="53100"/>
                        <a14:foregroundMark x1="24867" y1="53767" x2="16400" y2="57900"/>
                        <a14:foregroundMark x1="50200" y1="54100" x2="12100" y2="57733"/>
                        <a14:foregroundMark x1="25200" y1="55933" x2="35300" y2="56567"/>
                        <a14:foregroundMark x1="19733" y1="63533" x2="30167" y2="65367"/>
                        <a14:foregroundMark x1="40767" y1="50933" x2="48367" y2="5243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48961" r="41180" b="13097"/>
          <a:stretch/>
        </p:blipFill>
        <p:spPr bwMode="auto">
          <a:xfrm>
            <a:off x="7601251" y="5298494"/>
            <a:ext cx="1094851" cy="9171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uy Mini Organic Carrots Online | Walmart Canad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00" b="82733" l="6267" r="96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6" t="33406" r="2889" b="16476"/>
          <a:stretch/>
        </p:blipFill>
        <p:spPr bwMode="auto">
          <a:xfrm>
            <a:off x="6215428" y="5404529"/>
            <a:ext cx="1731485" cy="9533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ilton West Elementary School - Wednesday Hot Lunch Menu: hamburger on a  bun, potato cubes, steamed broccoli and sliced peaches. | Faceboo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93" b="94536" l="8696" r="96014">
                        <a14:foregroundMark x1="16667" y1="62842" x2="16667" y2="73224"/>
                        <a14:foregroundMark x1="85145" y1="45355" x2="85870" y2="61749"/>
                        <a14:foregroundMark x1="87681" y1="60656" x2="89130" y2="73224"/>
                        <a14:foregroundMark x1="89130" y1="75410" x2="80435" y2="83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470" y="5410953"/>
            <a:ext cx="1510179" cy="1001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0E5DC1-9260-9812-DCD3-61F973DC6A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1130" y="207282"/>
            <a:ext cx="1278194" cy="1135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orange logo&#10;&#10;Description automatically generated">
            <a:extLst>
              <a:ext uri="{FF2B5EF4-FFF2-40B4-BE49-F238E27FC236}">
                <a16:creationId xmlns:a16="http://schemas.microsoft.com/office/drawing/2014/main" id="{2864857F-C376-DEB9-9C2D-BF6B6C124E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01" y="97627"/>
            <a:ext cx="2275860" cy="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5" ma:contentTypeDescription="Create a new document." ma:contentTypeScope="" ma:versionID="eee16c4b0a70e0305c26db6321992320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1385811ed7e0e77f498314b8be9c91f1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4ACD5C-F096-40B0-AC08-FA2B383EC479}">
  <ds:schemaRefs>
    <ds:schemaRef ds:uri="http://schemas.microsoft.com/office/2006/metadata/properties"/>
    <ds:schemaRef ds:uri="http://schemas.microsoft.com/office/infopath/2007/PartnerControls"/>
    <ds:schemaRef ds:uri="b523212d-ee6b-416a-b870-f85da76adb72"/>
    <ds:schemaRef ds:uri="8bf10d84-95c4-446b-a6dc-317de1800774"/>
  </ds:schemaRefs>
</ds:datastoreItem>
</file>

<file path=customXml/itemProps2.xml><?xml version="1.0" encoding="utf-8"?>
<ds:datastoreItem xmlns:ds="http://schemas.openxmlformats.org/officeDocument/2006/customXml" ds:itemID="{8A8C17C1-979A-49A6-AC35-5C57BA4471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f10d84-95c4-446b-a6dc-317de1800774"/>
    <ds:schemaRef ds:uri="b523212d-ee6b-416a-b870-f85da76adb72"/>
    <ds:schemaRef ds:uri="a038a585-4f1b-4b82-9716-f9d38f63b7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6E9A6A-1DA9-485A-8C43-6373708750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561</Words>
  <Application>Microsoft Office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Gadugi</vt:lpstr>
      <vt:lpstr>Wingdings</vt:lpstr>
      <vt:lpstr>Office Theme</vt:lpstr>
      <vt:lpstr>Special Diets</vt:lpstr>
      <vt:lpstr>What Constitutes a Special Diet?</vt:lpstr>
      <vt:lpstr>First-Time Special Diet Request</vt:lpstr>
      <vt:lpstr> Renewing Last Year’s Special Diet Request</vt:lpstr>
      <vt:lpstr>Discontinuing Special Meals</vt:lpstr>
      <vt:lpstr>Importance of Following  Special Diet Guidelines</vt:lpstr>
      <vt:lpstr>Personal Preferences </vt:lpstr>
      <vt:lpstr>Fluid Milk Substitutions</vt:lpstr>
      <vt:lpstr>Modified Texture</vt:lpstr>
      <vt:lpstr>Kim Nguyen</vt:lpstr>
      <vt:lpstr>Thank You!</vt:lpstr>
    </vt:vector>
  </TitlesOfParts>
  <Company>W10 1903 X64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Uribe, Anthony</dc:creator>
  <cp:lastModifiedBy>Chaney, Genea</cp:lastModifiedBy>
  <cp:revision>53</cp:revision>
  <dcterms:created xsi:type="dcterms:W3CDTF">2022-05-25T17:59:12Z</dcterms:created>
  <dcterms:modified xsi:type="dcterms:W3CDTF">2024-10-21T17:02:22Z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0x0101004EE02F034B8BF54BAE9AA0D60582A4B6</vt:lpwstr>
  </property>
  <property fmtid="{D5CDD505-2E9C-101B-9397-08002B2CF9AE}" pid="3" name="MediaServiceImageTags">
    <vt:lpwstr/>
  </property>
</Properties>
</file>